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5"/>
  </p:notesMasterIdLst>
  <p:handoutMasterIdLst>
    <p:handoutMasterId r:id="rId26"/>
  </p:handoutMasterIdLst>
  <p:sldIdLst>
    <p:sldId id="484" r:id="rId4"/>
    <p:sldId id="596" r:id="rId5"/>
    <p:sldId id="617" r:id="rId6"/>
    <p:sldId id="598" r:id="rId7"/>
    <p:sldId id="600" r:id="rId8"/>
    <p:sldId id="601" r:id="rId9"/>
    <p:sldId id="602" r:id="rId10"/>
    <p:sldId id="603" r:id="rId11"/>
    <p:sldId id="604" r:id="rId12"/>
    <p:sldId id="605" r:id="rId13"/>
    <p:sldId id="606" r:id="rId14"/>
    <p:sldId id="607" r:id="rId15"/>
    <p:sldId id="608" r:id="rId16"/>
    <p:sldId id="609" r:id="rId17"/>
    <p:sldId id="610" r:id="rId18"/>
    <p:sldId id="611" r:id="rId19"/>
    <p:sldId id="612" r:id="rId20"/>
    <p:sldId id="613" r:id="rId21"/>
    <p:sldId id="615" r:id="rId22"/>
    <p:sldId id="614" r:id="rId23"/>
    <p:sldId id="616" r:id="rId24"/>
  </p:sldIdLst>
  <p:sldSz cx="9144000" cy="6858000" type="screen4x3"/>
  <p:notesSz cx="6858000" cy="9144000"/>
  <p:custDataLst>
    <p:tags r:id="rId30"/>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62" autoAdjust="0"/>
    <p:restoredTop sz="96846" autoAdjust="0"/>
  </p:normalViewPr>
  <p:slideViewPr>
    <p:cSldViewPr snapToGrid="0" snapToObjects="1" showGuides="1">
      <p:cViewPr varScale="1">
        <p:scale>
          <a:sx n="52" d="100"/>
          <a:sy n="52" d="100"/>
        </p:scale>
        <p:origin x="-90" y="-294"/>
      </p:cViewPr>
      <p:guideLst>
        <p:guide orient="horz" pos="2160"/>
        <p:guide pos="2847"/>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185.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notesMaster" Target="notesMasters/notesMaster1.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457950" y="6401991"/>
            <a:ext cx="2057400" cy="273844"/>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401991"/>
            <a:ext cx="2057400" cy="273844"/>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457950" y="6401991"/>
            <a:ext cx="2057400" cy="273844"/>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457950" y="6401991"/>
            <a:ext cx="2057400" cy="273844"/>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457950" y="6401991"/>
            <a:ext cx="2057400" cy="273844"/>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457950" y="6401991"/>
            <a:ext cx="2057400" cy="27384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6401991"/>
            <a:ext cx="2057400" cy="273844"/>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457950" y="6401991"/>
            <a:ext cx="2057400" cy="273844"/>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401991"/>
            <a:ext cx="2057400" cy="273844"/>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457950" y="6401991"/>
            <a:ext cx="2057400" cy="273844"/>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457950" y="6401991"/>
            <a:ext cx="2057400" cy="273844"/>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457950" y="6401991"/>
            <a:ext cx="2057400" cy="273844"/>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457950" y="6401991"/>
            <a:ext cx="2057400" cy="273844"/>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401991"/>
            <a:ext cx="2057400" cy="273844"/>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401991"/>
            <a:ext cx="2057400" cy="273844"/>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401991"/>
            <a:ext cx="2057400" cy="273844"/>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401991"/>
            <a:ext cx="2057400" cy="273844"/>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401991"/>
            <a:ext cx="2057400" cy="273844"/>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5.xml"/><Relationship Id="rId3" Type="http://schemas.openxmlformats.org/officeDocument/2006/relationships/image" Target="../media/image8.png"/><Relationship Id="rId2" Type="http://schemas.openxmlformats.org/officeDocument/2006/relationships/tags" Target="../tags/tag154.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8.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tags" Target="../tags/tag162.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8" Type="http://schemas.openxmlformats.org/officeDocument/2006/relationships/vmlDrawing" Target="../drawings/vmlDrawing3.vml"/><Relationship Id="rId7" Type="http://schemas.openxmlformats.org/officeDocument/2006/relationships/slideLayout" Target="../slideLayouts/slideLayout18.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image" Target="../media/image11.png"/><Relationship Id="rId3" Type="http://schemas.openxmlformats.org/officeDocument/2006/relationships/oleObject" Target="../embeddings/oleObject3.bin"/><Relationship Id="rId2" Type="http://schemas.openxmlformats.org/officeDocument/2006/relationships/tags" Target="../tags/tag168.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image" Target="../media/image12.png"/><Relationship Id="rId2" Type="http://schemas.openxmlformats.org/officeDocument/2006/relationships/tags" Target="../tags/tag171.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76.xml"/><Relationship Id="rId4" Type="http://schemas.openxmlformats.org/officeDocument/2006/relationships/tags" Target="../tags/tag175.xml"/><Relationship Id="rId3" Type="http://schemas.openxmlformats.org/officeDocument/2006/relationships/image" Target="../media/image13.png"/><Relationship Id="rId2" Type="http://schemas.openxmlformats.org/officeDocument/2006/relationships/tags" Target="../tags/tag174.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image" Target="../media/image14.png"/><Relationship Id="rId2" Type="http://schemas.openxmlformats.org/officeDocument/2006/relationships/tags" Target="../tags/tag177.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2.xml"/><Relationship Id="rId2" Type="http://schemas.openxmlformats.org/officeDocument/2006/relationships/image" Target="../media/image15.png"/><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84.xml"/><Relationship Id="rId1" Type="http://schemas.openxmlformats.org/officeDocument/2006/relationships/tags" Target="../tags/tag183.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8" Type="http://schemas.openxmlformats.org/officeDocument/2006/relationships/vmlDrawing" Target="../drawings/vmlDrawing1.vml"/><Relationship Id="rId7" Type="http://schemas.openxmlformats.org/officeDocument/2006/relationships/slideLayout" Target="../slideLayouts/slideLayout1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image" Target="../media/image5.png"/><Relationship Id="rId3" Type="http://schemas.openxmlformats.org/officeDocument/2006/relationships/oleObject" Target="../embeddings/oleObject1.bin"/><Relationship Id="rId2" Type="http://schemas.openxmlformats.org/officeDocument/2006/relationships/tags" Target="../tags/tag145.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8" Type="http://schemas.openxmlformats.org/officeDocument/2006/relationships/vmlDrawing" Target="../drawings/vmlDrawing2.vml"/><Relationship Id="rId7" Type="http://schemas.openxmlformats.org/officeDocument/2006/relationships/slideLayout" Target="../slideLayouts/slideLayout18.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image" Target="../media/image6.png"/><Relationship Id="rId3" Type="http://schemas.openxmlformats.org/officeDocument/2006/relationships/oleObject" Target="../embeddings/oleObject2.bin"/><Relationship Id="rId2" Type="http://schemas.openxmlformats.org/officeDocument/2006/relationships/tags" Target="../tags/tag148.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3.xml"/><Relationship Id="rId4" Type="http://schemas.openxmlformats.org/officeDocument/2006/relationships/tags" Target="../tags/tag152.xml"/><Relationship Id="rId3" Type="http://schemas.openxmlformats.org/officeDocument/2006/relationships/image" Target="../media/image7.png"/><Relationship Id="rId2" Type="http://schemas.openxmlformats.org/officeDocument/2006/relationships/tags" Target="../tags/tag151.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34948" y="6280761"/>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模块七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sym typeface="+mn-ea"/>
              </a:rPr>
              <a:t>电工仪表的测量与维护</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00910" y="3577590"/>
            <a:ext cx="5447665"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a:t>
            </a:r>
            <a:r>
              <a:rPr lang="en-US" altLang="zh-CN" sz="2400" b="1" dirty="0">
                <a:solidFill>
                  <a:schemeClr val="bg1"/>
                </a:solidFill>
                <a:latin typeface="微软雅黑" panose="020B0503020204020204" pitchFamily="34" charset="-122"/>
                <a:ea typeface="微软雅黑" panose="020B0503020204020204" pitchFamily="34" charset="-122"/>
                <a:sym typeface="+mn-ea"/>
              </a:rPr>
              <a:t>5   </a:t>
            </a:r>
            <a:r>
              <a:rPr lang="zh-CN" altLang="en-US" sz="2400" b="1" dirty="0">
                <a:solidFill>
                  <a:schemeClr val="bg1"/>
                </a:solidFill>
                <a:latin typeface="微软雅黑" panose="020B0503020204020204" pitchFamily="34" charset="-122"/>
                <a:ea typeface="微软雅黑" panose="020B0503020204020204" pitchFamily="34" charset="-122"/>
                <a:sym typeface="+mn-ea"/>
              </a:rPr>
              <a:t>功率的测量</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57200" y="1240381"/>
            <a:ext cx="8211312" cy="342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）测量</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单相交流功率</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单相交流功率的接线方法与直流功率</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相同。</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连接时应</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注意：</a:t>
            </a:r>
            <a:endPar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功率表</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标有“</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”的</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电流</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端钮须</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接至电源的一端，而另一端电流端钮则接至负载端。电流线圈是串联接入</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电路。</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功率表中标有“</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”的</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电压端钮，</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可接</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至电流端钮的任一端，而另一个电压端钮则跨接到</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负载另</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一端。功率表的电压线圈是并联接入</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电路。</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这里两个线圈的首端标的“</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或用</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”代替</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709" y="4746062"/>
            <a:ext cx="6576231" cy="1910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803528" y="1734157"/>
            <a:ext cx="7717537" cy="404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功率表量程的选择</a:t>
            </a:r>
            <a:endPar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功率表</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通常做成多量程的，一般有两个电流表量程，两或三个电压量程。通过选用不同的电流和电压量程，获得不同的功率量程</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选择</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功率表测量功率的量程，事实上就是要正确选择功率表中的电流量程和电压量程，必须使电流量程能允许通过负载电流，电压量程能承受负载电压。</a:t>
            </a:r>
            <a:endParaRPr lang="en-US"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如果</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选择时只注意测量功率的量程是否足够，而忽视了电压、电流量程是否和负载电压、电流相适应，将是不对的</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zh-CN" altLang="en-US"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bwMode="auto">
          <a:xfrm>
            <a:off x="621791" y="1043813"/>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5  功率</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859536" y="1898749"/>
            <a:ext cx="7661529" cy="441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功率表的正确计数</a:t>
            </a:r>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功率表又称瓦特表，用瓦特表测量功率时，并不能直接从标尺上读取瓦特数，这是由于功率表通常有几种电流和电压量程，但标尺只有一条，所以功率表的标尺只标有分格数，而未注明瓦特数</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在</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选用不同的电流量程和电压量程时，每一分格都代表不同的瓦特数。每一格所代表的瓦特 数称为功率表的分格常数，用大写字母</a:t>
            </a:r>
            <a:r>
              <a:rPr lang="en-US" altLang="zh-CN" sz="2400" i="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表示</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一般</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功率表附有表格，标明了功率表在不同电流、电压量程下的分格常数，以供查</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用</a:t>
            </a:r>
            <a:r>
              <a:rPr lang="zh-CN" altLang="en-US"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bwMode="auto">
          <a:xfrm>
            <a:off x="634492" y="1341219"/>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71202" y="1661004"/>
            <a:ext cx="8229600" cy="4542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功率表的正确计数</a:t>
            </a:r>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在测量时读取了功率放大器表的偏转格数后，乘上功率表相应的分格常数，就等于被除数测功率的数值。即： </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i="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P </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为</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被测功率，瓦（</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为</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功率表分格常数，瓦</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格（或</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W/div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为</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指针偏转的格数。</a:t>
            </a:r>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6002" y="3462908"/>
            <a:ext cx="2151174" cy="66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srcRect/>
          <a:stretch>
            <a:fillRect/>
          </a:stretch>
        </p:blipFill>
        <p:spPr bwMode="auto">
          <a:xfrm>
            <a:off x="968438" y="5292627"/>
            <a:ext cx="497237" cy="467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custDataLst>
              <p:tags r:id="rId5"/>
            </p:custDataLst>
          </p:nvPr>
        </p:nvSpPr>
        <p:spPr bwMode="auto">
          <a:xfrm>
            <a:off x="340360" y="1017905"/>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15550" y="1762061"/>
            <a:ext cx="8207375" cy="4675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zh-CN" sz="2800" dirty="0">
                <a:solidFill>
                  <a:schemeClr val="dk1"/>
                </a:solidFill>
                <a:latin typeface="黑体" panose="02010609060101010101" pitchFamily="49" charset="-122"/>
                <a:ea typeface="黑体" panose="02010609060101010101" pitchFamily="49" charset="-122"/>
              </a:rPr>
              <a:t>在</a:t>
            </a:r>
            <a:r>
              <a:rPr lang="zh-CN" altLang="zh-CN" sz="2800" b="1" dirty="0">
                <a:solidFill>
                  <a:schemeClr val="dk1"/>
                </a:solidFill>
                <a:latin typeface="黑体" panose="02010609060101010101" pitchFamily="49" charset="-122"/>
                <a:ea typeface="黑体" panose="02010609060101010101" pitchFamily="49" charset="-122"/>
              </a:rPr>
              <a:t>三相对称负载电路</a:t>
            </a:r>
            <a:r>
              <a:rPr lang="zh-CN" altLang="zh-CN" sz="2800" dirty="0">
                <a:solidFill>
                  <a:schemeClr val="dk1"/>
                </a:solidFill>
                <a:latin typeface="黑体" panose="02010609060101010101" pitchFamily="49" charset="-122"/>
                <a:ea typeface="黑体" panose="02010609060101010101" pitchFamily="49" charset="-122"/>
              </a:rPr>
              <a:t>中，三相交流功率可用一只单相功率表测量</a:t>
            </a:r>
            <a:r>
              <a:rPr lang="zh-CN" altLang="zh-CN" sz="2800" dirty="0" smtClean="0">
                <a:solidFill>
                  <a:schemeClr val="dk1"/>
                </a:solidFill>
                <a:latin typeface="黑体" panose="02010609060101010101" pitchFamily="49" charset="-122"/>
                <a:ea typeface="黑体" panose="02010609060101010101" pitchFamily="49" charset="-122"/>
              </a:rPr>
              <a:t>；在</a:t>
            </a:r>
            <a:r>
              <a:rPr lang="zh-CN" altLang="zh-CN" sz="2800" b="1" dirty="0">
                <a:solidFill>
                  <a:schemeClr val="dk1"/>
                </a:solidFill>
                <a:latin typeface="黑体" panose="02010609060101010101" pitchFamily="49" charset="-122"/>
                <a:ea typeface="黑体" panose="02010609060101010101" pitchFamily="49" charset="-122"/>
              </a:rPr>
              <a:t>三相三线制电路</a:t>
            </a:r>
            <a:r>
              <a:rPr lang="zh-CN" altLang="zh-CN" sz="2800" dirty="0">
                <a:solidFill>
                  <a:schemeClr val="dk1"/>
                </a:solidFill>
                <a:latin typeface="黑体" panose="02010609060101010101" pitchFamily="49" charset="-122"/>
                <a:ea typeface="黑体" panose="02010609060101010101" pitchFamily="49" charset="-122"/>
              </a:rPr>
              <a:t>中，无论负载对称与否，三相功率都可用两只单相功率表可以测出</a:t>
            </a:r>
            <a:r>
              <a:rPr lang="zh-CN" altLang="zh-CN" sz="2800" dirty="0" smtClean="0">
                <a:solidFill>
                  <a:schemeClr val="dk1"/>
                </a:solidFill>
                <a:latin typeface="黑体" panose="02010609060101010101" pitchFamily="49" charset="-122"/>
                <a:ea typeface="黑体" panose="02010609060101010101" pitchFamily="49" charset="-122"/>
              </a:rPr>
              <a:t>；三相</a:t>
            </a:r>
            <a:r>
              <a:rPr lang="zh-CN" altLang="zh-CN" sz="2800" dirty="0">
                <a:solidFill>
                  <a:schemeClr val="dk1"/>
                </a:solidFill>
                <a:latin typeface="黑体" panose="02010609060101010101" pitchFamily="49" charset="-122"/>
                <a:ea typeface="黑体" panose="02010609060101010101" pitchFamily="49" charset="-122"/>
              </a:rPr>
              <a:t>不对称负载可用三只单相功率表分别测量三相功率</a:t>
            </a:r>
            <a:r>
              <a:rPr lang="zh-CN" altLang="zh-CN" sz="2800" dirty="0" smtClean="0">
                <a:solidFill>
                  <a:schemeClr val="dk1"/>
                </a:solidFill>
                <a:latin typeface="黑体" panose="02010609060101010101" pitchFamily="49" charset="-122"/>
                <a:ea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endParaRPr>
          </a:p>
          <a:p>
            <a:pPr algn="l"/>
            <a:r>
              <a:rPr lang="zh-CN" altLang="zh-CN" sz="2800" dirty="0" smtClean="0">
                <a:solidFill>
                  <a:schemeClr val="dk1"/>
                </a:solidFill>
                <a:latin typeface="黑体" panose="02010609060101010101" pitchFamily="49" charset="-122"/>
                <a:ea typeface="黑体" panose="02010609060101010101" pitchFamily="49" charset="-122"/>
              </a:rPr>
              <a:t>还</a:t>
            </a:r>
            <a:r>
              <a:rPr lang="zh-CN" altLang="zh-CN" sz="2800" dirty="0">
                <a:solidFill>
                  <a:schemeClr val="dk1"/>
                </a:solidFill>
                <a:latin typeface="黑体" panose="02010609060101010101" pitchFamily="49" charset="-122"/>
                <a:ea typeface="黑体" panose="02010609060101010101" pitchFamily="49" charset="-122"/>
              </a:rPr>
              <a:t>可以直接使用一只三相功率表来测量三相功率</a:t>
            </a:r>
            <a:r>
              <a:rPr lang="zh-CN" altLang="zh-CN" sz="2800" dirty="0" smtClean="0">
                <a:solidFill>
                  <a:schemeClr val="dk1"/>
                </a:solidFill>
                <a:latin typeface="黑体" panose="02010609060101010101" pitchFamily="49" charset="-122"/>
                <a:ea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endParaRPr>
          </a:p>
          <a:p>
            <a:pPr algn="l"/>
            <a:r>
              <a:rPr lang="zh-CN" altLang="zh-CN" sz="2800" dirty="0" smtClean="0">
                <a:solidFill>
                  <a:schemeClr val="dk1"/>
                </a:solidFill>
                <a:latin typeface="黑体" panose="02010609060101010101" pitchFamily="49" charset="-122"/>
                <a:ea typeface="黑体" panose="02010609060101010101" pitchFamily="49" charset="-122"/>
              </a:rPr>
              <a:t>有功功率</a:t>
            </a:r>
            <a:r>
              <a:rPr lang="zh-CN" altLang="zh-CN" sz="2800" dirty="0">
                <a:solidFill>
                  <a:schemeClr val="dk1"/>
                </a:solidFill>
                <a:latin typeface="黑体" panose="02010609060101010101" pitchFamily="49" charset="-122"/>
                <a:ea typeface="黑体" panose="02010609060101010101" pitchFamily="49" charset="-122"/>
              </a:rPr>
              <a:t>表不仅能测量有功功率，改变它的连接方式还可以测量无功功率，</a:t>
            </a:r>
            <a:r>
              <a:rPr lang="zh-CN" altLang="zh-CN" sz="2800" b="1" dirty="0">
                <a:solidFill>
                  <a:schemeClr val="dk1"/>
                </a:solidFill>
                <a:latin typeface="黑体" panose="02010609060101010101" pitchFamily="49" charset="-122"/>
                <a:ea typeface="黑体" panose="02010609060101010101" pitchFamily="49" charset="-122"/>
              </a:rPr>
              <a:t>常用的方法</a:t>
            </a:r>
            <a:r>
              <a:rPr lang="zh-CN" altLang="zh-CN" sz="2800" dirty="0">
                <a:solidFill>
                  <a:schemeClr val="dk1"/>
                </a:solidFill>
                <a:latin typeface="黑体" panose="02010609060101010101" pitchFamily="49" charset="-122"/>
                <a:ea typeface="黑体" panose="02010609060101010101" pitchFamily="49" charset="-122"/>
              </a:rPr>
              <a:t>有：用单相有功功率表测量无功功率、用三个有功功率表测量三相无功功率</a:t>
            </a:r>
            <a:r>
              <a:rPr lang="zh-CN" altLang="zh-CN" sz="2800" dirty="0" smtClean="0">
                <a:solidFill>
                  <a:schemeClr val="dk1"/>
                </a:solidFill>
                <a:latin typeface="黑体" panose="02010609060101010101" pitchFamily="49" charset="-122"/>
                <a:ea typeface="黑体" panose="02010609060101010101" pitchFamily="49" charset="-122"/>
              </a:rPr>
              <a:t>。</a:t>
            </a:r>
            <a:endParaRPr lang="zh-CN" altLang="en-US" dirty="0">
              <a:solidFill>
                <a:schemeClr val="dk1"/>
              </a:solidFill>
              <a:latin typeface="黑体" panose="02010609060101010101" pitchFamily="49" charset="-122"/>
              <a:ea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endParaRPr>
          </a:p>
        </p:txBody>
      </p:sp>
      <p:sp>
        <p:nvSpPr>
          <p:cNvPr id="2" name="Rectangle 2"/>
          <p:cNvSpPr txBox="1">
            <a:spLocks noChangeArrowheads="1"/>
          </p:cNvSpPr>
          <p:nvPr>
            <p:custDataLst>
              <p:tags r:id="rId3"/>
            </p:custDataLst>
          </p:nvPr>
        </p:nvSpPr>
        <p:spPr bwMode="auto">
          <a:xfrm>
            <a:off x="415550" y="1017905"/>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、三相功率的测量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341438"/>
            <a:ext cx="8207375" cy="2969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．一表法测三相功率</a:t>
            </a:r>
            <a:endPar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一表法</a:t>
            </a:r>
            <a:r>
              <a:rPr lang="zh-CN" altLang="en-US"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单相</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功率表的电流线圈串联接入三相电路中的任意一相，通过电流线圈的电流为相电流；功率表的带“</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”电压线圈端接到电流线圈的任意一端，加到功率电压支路两端的电压就是相电压，功率表的读数就是对称负载一相的功率。</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7" name="对象 6"/>
          <p:cNvGraphicFramePr>
            <a:graphicFrameLocks noChangeAspect="1"/>
          </p:cNvGraphicFramePr>
          <p:nvPr/>
        </p:nvGraphicFramePr>
        <p:xfrm>
          <a:off x="1704975" y="4457047"/>
          <a:ext cx="5574030" cy="1977379"/>
        </p:xfrm>
        <a:graphic>
          <a:graphicData uri="http://schemas.openxmlformats.org/presentationml/2006/ole">
            <mc:AlternateContent xmlns:mc="http://schemas.openxmlformats.org/markup-compatibility/2006">
              <mc:Choice xmlns:v="urn:schemas-microsoft-com:vml" Requires="v">
                <p:oleObj spid="_x0000_s6175" name="BMP 图像" r:id="rId3" imgW="3409950" imgH="1209675" progId="Paint.Picture">
                  <p:embed/>
                </p:oleObj>
              </mc:Choice>
              <mc:Fallback>
                <p:oleObj name="BMP 图像" r:id="rId3" imgW="3409950" imgH="1209675"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4975" y="4457047"/>
                        <a:ext cx="5574030" cy="1977379"/>
                      </a:xfrm>
                      <a:prstGeom prst="rect">
                        <a:avLst/>
                      </a:prstGeom>
                      <a:noFill/>
                    </p:spPr>
                  </p:pic>
                </p:oleObj>
              </mc:Fallback>
            </mc:AlternateContent>
          </a:graphicData>
        </a:graphic>
      </p:graphicFrame>
      <p:sp>
        <p:nvSpPr>
          <p:cNvPr id="2" name="Rectangle 2"/>
          <p:cNvSpPr txBox="1">
            <a:spLocks noChangeArrowheads="1"/>
          </p:cNvSpPr>
          <p:nvPr>
            <p:custDataLst>
              <p:tags r:id="rId5"/>
            </p:custDataLst>
          </p:nvPr>
        </p:nvSpPr>
        <p:spPr bwMode="auto">
          <a:xfrm>
            <a:off x="340360" y="821690"/>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、三相功率的测量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95885" y="267335"/>
            <a:ext cx="9054465" cy="553720"/>
            <a:chOff x="151" y="421"/>
            <a:chExt cx="14259" cy="872"/>
          </a:xfrm>
        </p:grpSpPr>
        <p:sp>
          <p:nvSpPr>
            <p:cNvPr id="6" name="文本框 5"/>
            <p:cNvSpPr txBox="1"/>
            <p:nvPr/>
          </p:nvSpPr>
          <p:spPr>
            <a:xfrm>
              <a:off x="151" y="421"/>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40080" y="1567136"/>
            <a:ext cx="7973429" cy="193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．两表法测三相</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功率</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在三相三线制电路中，无论负载如何连接，负载对称与否，用两个单相功率表测量三相功率是最常用的方法是“</a:t>
            </a:r>
            <a:r>
              <a:rPr lang="zh-CN" altLang="zh-CN" dirty="0">
                <a:solidFill>
                  <a:schemeClr val="tx1"/>
                </a:solidFill>
                <a:latin typeface="黑体" panose="02010609060101010101" pitchFamily="49" charset="-122"/>
                <a:ea typeface="黑体" panose="02010609060101010101" pitchFamily="49" charset="-122"/>
                <a:cs typeface="黑体" panose="02010609060101010101" pitchFamily="49" charset="-122"/>
              </a:rPr>
              <a:t>两表法</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zh-CN"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281" y="3511126"/>
            <a:ext cx="4491082" cy="2671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custDataLst>
              <p:tags r:id="rId4"/>
            </p:custDataLst>
          </p:nvPr>
        </p:nvSpPr>
        <p:spPr bwMode="auto">
          <a:xfrm>
            <a:off x="340360" y="988949"/>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、三相功率的测量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713233" y="1506029"/>
            <a:ext cx="7626096" cy="196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．三表法测三相</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功率</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三相四线制负载多数是不对称的，故，不对称的电路需要用三个单相功率表才能测量，简称为“</a:t>
            </a:r>
            <a:r>
              <a:rPr lang="zh-CN" altLang="zh-CN" dirty="0">
                <a:solidFill>
                  <a:schemeClr val="tx1"/>
                </a:solidFill>
                <a:latin typeface="黑体" panose="02010609060101010101" pitchFamily="49" charset="-122"/>
                <a:ea typeface="黑体" panose="02010609060101010101" pitchFamily="49" charset="-122"/>
                <a:cs typeface="黑体" panose="02010609060101010101" pitchFamily="49" charset="-122"/>
              </a:rPr>
              <a:t>三表法</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7913" y="3467628"/>
            <a:ext cx="4777273" cy="306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custDataLst>
              <p:tags r:id="rId4"/>
            </p:custDataLst>
          </p:nvPr>
        </p:nvSpPr>
        <p:spPr bwMode="auto">
          <a:xfrm>
            <a:off x="340360" y="948499"/>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、三相功率的测量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395289" y="1524318"/>
            <a:ext cx="4736548" cy="520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4</a:t>
            </a:r>
            <a:r>
              <a:rPr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．三相功率表测三相</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功率</a:t>
            </a:r>
            <a:endParaRPr lang="en-US" altLang="zh-CN"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为了使用方便起见，制造厂生产了两元件的三相功率表（简称二元功率表）和三元件的三相功率表（简称三元功率表</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二元功率表适用于测量三相三线制或负载完全对称的三相四线制电路的功率。而三元功率表适用于测量三相四线制电路的功率。</a:t>
            </a:r>
            <a:endPar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b="1"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5533" y="2641718"/>
            <a:ext cx="3743360" cy="2712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custDataLst>
              <p:tags r:id="rId4"/>
            </p:custDataLst>
          </p:nvPr>
        </p:nvSpPr>
        <p:spPr bwMode="auto">
          <a:xfrm>
            <a:off x="340360" y="1017905"/>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b="1" dirty="0">
                <a:latin typeface="黑体" panose="02010609060101010101" pitchFamily="49" charset="-122"/>
                <a:ea typeface="黑体" panose="02010609060101010101" pitchFamily="49" charset="-122"/>
                <a:cs typeface="黑体" panose="02010609060101010101" pitchFamily="49" charset="-122"/>
              </a:rPr>
              <a:t>二</a:t>
            </a:r>
            <a:r>
              <a:rPr lang="en-US" altLang="zh-CN" sz="2800" b="1"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黑体" panose="02010609060101010101" pitchFamily="49" charset="-122"/>
              </a:rPr>
              <a:t>、三相功率的测量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396395" y="1581150"/>
            <a:ext cx="8207375" cy="457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nSpc>
                <a:spcPct val="150000"/>
              </a:lnSpc>
            </a:pPr>
            <a:r>
              <a:rPr lang="zh-CN" altLang="en-US" dirty="0" smtClean="0">
                <a:solidFill>
                  <a:schemeClr val="dk1"/>
                </a:solidFill>
                <a:latin typeface="黑体" panose="02010609060101010101" pitchFamily="49" charset="-122"/>
                <a:ea typeface="黑体" panose="02010609060101010101" pitchFamily="49" charset="-122"/>
              </a:rPr>
              <a:t>课堂小结</a:t>
            </a:r>
            <a:endParaRPr lang="en-US" altLang="zh-CN" dirty="0" smtClean="0">
              <a:solidFill>
                <a:schemeClr val="dk1"/>
              </a:solidFill>
              <a:latin typeface="黑体" panose="02010609060101010101" pitchFamily="49" charset="-122"/>
              <a:ea typeface="黑体" panose="02010609060101010101" pitchFamily="49" charset="-122"/>
            </a:endParaRPr>
          </a:p>
          <a:p>
            <a:pPr marL="457200" indent="-457200" algn="l">
              <a:lnSpc>
                <a:spcPct val="150000"/>
              </a:lnSpc>
              <a:buAutoNum type="arabicPeriod"/>
            </a:pPr>
            <a:r>
              <a:rPr lang="zh-CN" altLang="en-US" dirty="0" smtClean="0">
                <a:solidFill>
                  <a:schemeClr val="dk1"/>
                </a:solidFill>
                <a:latin typeface="黑体" panose="02010609060101010101" pitchFamily="49" charset="-122"/>
                <a:ea typeface="黑体" panose="02010609060101010101" pitchFamily="49" charset="-122"/>
              </a:rPr>
              <a:t>三相</a:t>
            </a:r>
            <a:r>
              <a:rPr lang="zh-CN" altLang="en-US" dirty="0">
                <a:solidFill>
                  <a:schemeClr val="dk1"/>
                </a:solidFill>
                <a:latin typeface="黑体" panose="02010609060101010101" pitchFamily="49" charset="-122"/>
                <a:ea typeface="黑体" panose="02010609060101010101" pitchFamily="49" charset="-122"/>
              </a:rPr>
              <a:t>功率测量方法主要有一表法（一只单相功率表测量）、二表法和三表法以及三相功率表测量</a:t>
            </a:r>
            <a:r>
              <a:rPr lang="zh-CN" altLang="en-US" dirty="0" smtClean="0">
                <a:solidFill>
                  <a:schemeClr val="dk1"/>
                </a:solidFill>
                <a:latin typeface="黑体" panose="02010609060101010101" pitchFamily="49" charset="-122"/>
                <a:ea typeface="黑体" panose="02010609060101010101" pitchFamily="49" charset="-122"/>
              </a:rPr>
              <a:t>。</a:t>
            </a:r>
            <a:endParaRPr lang="zh-CN" altLang="en-US" dirty="0" smtClean="0">
              <a:solidFill>
                <a:schemeClr val="dk1"/>
              </a:solidFill>
              <a:latin typeface="黑体" panose="02010609060101010101" pitchFamily="49" charset="-122"/>
              <a:ea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13" name="文本框 1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a:off x="6546" y="653"/>
              <a:ext cx="7864" cy="64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5" name="文本框 28"/>
          <p:cNvSpPr txBox="1">
            <a:spLocks noChangeArrowheads="1"/>
          </p:cNvSpPr>
          <p:nvPr/>
        </p:nvSpPr>
        <p:spPr bwMode="auto">
          <a:xfrm>
            <a:off x="458627" y="2669930"/>
            <a:ext cx="8056302"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电工仪表的类型及测量方法</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仪表准确度与误差的关系</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万用表、电能表的结构及使用</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075" name="Rectangle 2"/>
          <p:cNvSpPr txBox="1"/>
          <p:nvPr>
            <p:custDataLst>
              <p:tags r:id="rId2"/>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rPr>
              <a:t>模块七　电工仪表的测量与维护</a:t>
            </a:r>
            <a:endPar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77812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34823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2481942" y="1924610"/>
            <a:ext cx="3601617" cy="3008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2367643" y="3989228"/>
            <a:ext cx="6767309" cy="942001"/>
          </a:xfrm>
        </p:spPr>
        <p:txBody>
          <a:bodyPr/>
          <a:lstStyle/>
          <a:p>
            <a:pPr>
              <a:spcBef>
                <a:spcPts val="0"/>
              </a:spcBef>
              <a:buSzPct val="100000"/>
            </a:pPr>
            <a:r>
              <a:rPr lang="zh-CN" altLang="en-US" dirty="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2" name="组合 1"/>
          <p:cNvGrpSpPr/>
          <p:nvPr/>
        </p:nvGrpSpPr>
        <p:grpSpPr>
          <a:xfrm>
            <a:off x="104140" y="361315"/>
            <a:ext cx="9046210" cy="523240"/>
            <a:chOff x="164" y="569"/>
            <a:chExt cx="14246" cy="824"/>
          </a:xfrm>
        </p:grpSpPr>
        <p:sp>
          <p:nvSpPr>
            <p:cNvPr id="7" name="文本框 6"/>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矩形 16"/>
          <p:cNvSpPr/>
          <p:nvPr>
            <p:custDataLst>
              <p:tags r:id="rId2"/>
            </p:custDataLst>
          </p:nvPr>
        </p:nvSpPr>
        <p:spPr>
          <a:xfrm>
            <a:off x="347980" y="1941830"/>
            <a:ext cx="8448675" cy="4523105"/>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变电站测量之旅：李健的电力保障使命</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30000"/>
              </a:lnSpc>
              <a:spcBef>
                <a:spcPts val="0"/>
              </a:spcBef>
              <a:spcAft>
                <a:spcPts val="0"/>
              </a:spcAft>
            </a:pPr>
            <a:r>
              <a:rPr lang="en-US" altLang="zh-CN"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李健</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是一位电力工程师，他的工作主要是确保城市的电力系统稳定运行。这天，他接到了一个特别的任务：测量一座新建变电站的输出功率，以验证其是否达到设计要求</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。李健</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带上</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了工具箱</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里面装着各种精密的测量仪器，包括功率计、电压表和电流表。他驱车前往变电站，一路上心中充满了期待和紧张。他知道，这次测量的结果将直接影响到变电站能否顺利投入使用，进而影响整个城市的电力供应。</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30000"/>
              </a:lnSpc>
              <a:spcBef>
                <a:spcPts val="0"/>
              </a:spcBef>
              <a:spcAft>
                <a:spcPts val="0"/>
              </a:spcAft>
            </a:pP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到达</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变电站后，李健与现场的工作人员进行了简短的交流，了解了变电站的基本情况和运行状态。然后，他开始了测量工作。他首先连接好了功率计，确保它能够准确地捕捉到变电站输出的电压和电流信号。接着，他仔细检查了电压表和电流表的读数，确保它们都在正常范围内波动。</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61315"/>
            <a:ext cx="9046210" cy="523240"/>
            <a:chOff x="164" y="569"/>
            <a:chExt cx="14246" cy="824"/>
          </a:xfrm>
        </p:grpSpPr>
        <p:sp>
          <p:nvSpPr>
            <p:cNvPr id="10" name="文本框 9"/>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7.5</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4" name="Rectangle 3"/>
          <p:cNvSpPr>
            <a:spLocks noGrp="1"/>
          </p:cNvSpPr>
          <p:nvPr>
            <p:custDataLst>
              <p:tags r:id="rId3"/>
            </p:custDataLst>
          </p:nvPr>
        </p:nvSpPr>
        <p:spPr>
          <a:xfrm>
            <a:off x="318820" y="113998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7" name="矩形 16"/>
          <p:cNvSpPr/>
          <p:nvPr>
            <p:custDataLst>
              <p:tags r:id="rId2"/>
            </p:custDataLst>
          </p:nvPr>
        </p:nvSpPr>
        <p:spPr>
          <a:xfrm>
            <a:off x="328295" y="1966595"/>
            <a:ext cx="8501380" cy="4831080"/>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变电站测量之旅：李健的电力保障</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使命（续）</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随着</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测量工作的进行，李健发现变电站的输出功率逐渐稳定在一个较高的水平上，远远超过了设计要求。他心中一阵欣喜，这意味着变电站的性能非常出色，能够为城市提供更加稳定和可靠的电力供应。然而，李健并没有因此放松警惕。他继续对测量数据进行仔细的分析和比对，确保没有任何误差或异常情况。经过一段时间的忙碌，他终于完成了测量工作，并将结果报告给了上级部门</a:t>
            </a:r>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。这</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次测量不仅让李健对自己的专业技能有了更深的了解，也让他更加深刻地认识到了电力工程师的责任和使命。他知道，每一次的测量和调试都是对电力系统的一次优化和提升，都是为了确保城市的电力供应更加稳定和安全。</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0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如今</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这座变电站已经顺利投入使用，为城市的发展注入了新的活力。而李健的故事，也成为了电力工程师们口口相传的佳话，激励着他们不断追求卓越，为人们的生活和工作提供更加优质的电力服务。这个故事，至今仍在指导着我们的工作和生活，让我们时刻铭记电力工程师的辛勤付出和无私奉献。</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61315"/>
            <a:ext cx="9046210" cy="523240"/>
            <a:chOff x="164" y="569"/>
            <a:chExt cx="14246" cy="824"/>
          </a:xfrm>
        </p:grpSpPr>
        <p:sp>
          <p:nvSpPr>
            <p:cNvPr id="10" name="文本框 9"/>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7.5</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14" name="Rectangle 3"/>
          <p:cNvSpPr>
            <a:spLocks noGrp="1"/>
          </p:cNvSpPr>
          <p:nvPr>
            <p:custDataLst>
              <p:tags r:id="rId3"/>
            </p:custDataLst>
          </p:nvPr>
        </p:nvSpPr>
        <p:spPr>
          <a:xfrm>
            <a:off x="391845" y="119078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Rectangle 2"/>
          <p:cNvSpPr txBox="1">
            <a:spLocks noChangeArrowheads="1"/>
          </p:cNvSpPr>
          <p:nvPr>
            <p:custDataLst>
              <p:tags r:id="rId2"/>
            </p:custDataLst>
          </p:nvPr>
        </p:nvSpPr>
        <p:spPr bwMode="auto">
          <a:xfrm>
            <a:off x="340360" y="1021450"/>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sp>
        <p:nvSpPr>
          <p:cNvPr id="5" name="Rectangle 3"/>
          <p:cNvSpPr txBox="1">
            <a:spLocks noChangeArrowheads="1"/>
          </p:cNvSpPr>
          <p:nvPr>
            <p:custDataLst>
              <p:tags r:id="rId3"/>
            </p:custDataLst>
          </p:nvPr>
        </p:nvSpPr>
        <p:spPr bwMode="auto">
          <a:xfrm>
            <a:off x="428040" y="1578980"/>
            <a:ext cx="8207375" cy="4334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zh-CN" sz="2800" dirty="0">
                <a:solidFill>
                  <a:schemeClr val="dk1"/>
                </a:solidFill>
                <a:latin typeface="黑体" panose="02010609060101010101" pitchFamily="49" charset="-122"/>
                <a:ea typeface="黑体" panose="02010609060101010101" pitchFamily="49" charset="-122"/>
              </a:rPr>
              <a:t>测量功率的仪表，</a:t>
            </a:r>
            <a:r>
              <a:rPr lang="zh-CN" altLang="zh-CN" sz="2800" b="1" dirty="0">
                <a:solidFill>
                  <a:schemeClr val="dk1"/>
                </a:solidFill>
                <a:latin typeface="黑体" panose="02010609060101010101" pitchFamily="49" charset="-122"/>
                <a:ea typeface="黑体" panose="02010609060101010101" pitchFamily="49" charset="-122"/>
              </a:rPr>
              <a:t>在直流电路中</a:t>
            </a:r>
            <a:r>
              <a:rPr lang="zh-CN" altLang="zh-CN" sz="2800" dirty="0">
                <a:solidFill>
                  <a:schemeClr val="dk1"/>
                </a:solidFill>
                <a:latin typeface="黑体" panose="02010609060101010101" pitchFamily="49" charset="-122"/>
                <a:ea typeface="黑体" panose="02010609060101010101" pitchFamily="49" charset="-122"/>
              </a:rPr>
              <a:t>应能够反映负载上的电压和流过负载的电流的乘积</a:t>
            </a:r>
            <a:r>
              <a:rPr lang="zh-CN" altLang="zh-CN" sz="2800" dirty="0" smtClean="0">
                <a:solidFill>
                  <a:schemeClr val="dk1"/>
                </a:solidFill>
                <a:latin typeface="黑体" panose="02010609060101010101" pitchFamily="49" charset="-122"/>
                <a:ea typeface="黑体" panose="02010609060101010101" pitchFamily="49" charset="-122"/>
              </a:rPr>
              <a:t>；</a:t>
            </a:r>
            <a:r>
              <a:rPr lang="zh-CN" altLang="zh-CN" sz="2800" b="1" dirty="0" smtClean="0">
                <a:solidFill>
                  <a:schemeClr val="dk1"/>
                </a:solidFill>
                <a:latin typeface="黑体" panose="02010609060101010101" pitchFamily="49" charset="-122"/>
                <a:ea typeface="黑体" panose="02010609060101010101" pitchFamily="49" charset="-122"/>
              </a:rPr>
              <a:t>在</a:t>
            </a:r>
            <a:r>
              <a:rPr lang="zh-CN" altLang="zh-CN" sz="2800" b="1" dirty="0">
                <a:solidFill>
                  <a:schemeClr val="dk1"/>
                </a:solidFill>
                <a:latin typeface="黑体" panose="02010609060101010101" pitchFamily="49" charset="-122"/>
                <a:ea typeface="黑体" panose="02010609060101010101" pitchFamily="49" charset="-122"/>
              </a:rPr>
              <a:t>交流电路中</a:t>
            </a:r>
            <a:r>
              <a:rPr lang="zh-CN" altLang="zh-CN" sz="2800" dirty="0">
                <a:solidFill>
                  <a:schemeClr val="dk1"/>
                </a:solidFill>
                <a:latin typeface="黑体" panose="02010609060101010101" pitchFamily="49" charset="-122"/>
                <a:ea typeface="黑体" panose="02010609060101010101" pitchFamily="49" charset="-122"/>
              </a:rPr>
              <a:t>，不仅要反映出负载电压和电流的乘积，还要反映出两者的相位关系</a:t>
            </a:r>
            <a:r>
              <a:rPr lang="zh-CN" altLang="zh-CN" sz="2800" dirty="0" smtClean="0">
                <a:solidFill>
                  <a:schemeClr val="dk1"/>
                </a:solidFill>
                <a:latin typeface="黑体" panose="02010609060101010101" pitchFamily="49" charset="-122"/>
                <a:ea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endParaRPr>
          </a:p>
          <a:p>
            <a:pPr algn="l"/>
            <a:r>
              <a:rPr lang="zh-CN" altLang="zh-CN" sz="2800" b="1" dirty="0" smtClean="0">
                <a:solidFill>
                  <a:schemeClr val="dk1"/>
                </a:solidFill>
                <a:latin typeface="黑体" panose="02010609060101010101" pitchFamily="49" charset="-122"/>
                <a:ea typeface="黑体" panose="02010609060101010101" pitchFamily="49" charset="-122"/>
              </a:rPr>
              <a:t>电动</a:t>
            </a:r>
            <a:r>
              <a:rPr lang="zh-CN" altLang="zh-CN" sz="2800" b="1" dirty="0">
                <a:solidFill>
                  <a:schemeClr val="dk1"/>
                </a:solidFill>
                <a:latin typeface="黑体" panose="02010609060101010101" pitchFamily="49" charset="-122"/>
                <a:ea typeface="黑体" panose="02010609060101010101" pitchFamily="49" charset="-122"/>
              </a:rPr>
              <a:t>式功率表具有两组线圈</a:t>
            </a:r>
            <a:r>
              <a:rPr lang="zh-CN" altLang="zh-CN" sz="2800" dirty="0">
                <a:solidFill>
                  <a:schemeClr val="dk1"/>
                </a:solidFill>
                <a:latin typeface="黑体" panose="02010609060101010101" pitchFamily="49" charset="-122"/>
                <a:ea typeface="黑体" panose="02010609060101010101" pitchFamily="49" charset="-122"/>
              </a:rPr>
              <a:t>，一组与负载串联，用来反映流过负载的电流；另一组与负载并联，用来反映负载两端的电压，所以它是一种较理想的测功率仪表。</a:t>
            </a:r>
            <a:endParaRPr lang="zh-CN" altLang="en-US" sz="2800" dirty="0">
              <a:solidFill>
                <a:schemeClr val="dk1"/>
              </a:solidFill>
              <a:latin typeface="黑体" panose="02010609060101010101" pitchFamily="49" charset="-122"/>
              <a:ea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endParaRPr>
          </a:p>
          <a:p>
            <a:pPr algn="l"/>
            <a:endParaRPr lang="zh-CN" altLang="en-US" sz="2800" dirty="0">
              <a:solidFill>
                <a:schemeClr val="dk1"/>
              </a:solidFill>
              <a:latin typeface="黑体" panose="02010609060101010101" pitchFamily="49" charset="-122"/>
              <a:ea typeface="黑体" panose="02010609060101010101" pitchFamily="49" charset="-122"/>
            </a:endParaRPr>
          </a:p>
        </p:txBody>
      </p:sp>
      <p:grpSp>
        <p:nvGrpSpPr>
          <p:cNvPr id="2" name="组合 1"/>
          <p:cNvGrpSpPr/>
          <p:nvPr/>
        </p:nvGrpSpPr>
        <p:grpSpPr>
          <a:xfrm>
            <a:off x="104140" y="361315"/>
            <a:ext cx="9046210" cy="523240"/>
            <a:chOff x="164" y="569"/>
            <a:chExt cx="14246" cy="824"/>
          </a:xfrm>
        </p:grpSpPr>
        <p:sp>
          <p:nvSpPr>
            <p:cNvPr id="3" name="文本框 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838676" y="1752918"/>
            <a:ext cx="7883207"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b="1"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rPr>
              <a:t>．功率表的正确接线</a:t>
            </a:r>
            <a:endParaRPr lang="zh-CN" altLang="en-US" sz="36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单量程功率表有四个接线端钮，其中有两个是电流线圈端</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另两个是电压线圈端钮。为了便于正确接线</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通常在电流端和电压端标“</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号（一般称它们为“发电机端”）。</a:t>
            </a:r>
            <a:endPar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bwMode="auto">
          <a:xfrm>
            <a:off x="468313" y="1189372"/>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b="1" dirty="0">
                <a:latin typeface="黑体" panose="02010609060101010101" pitchFamily="49" charset="-122"/>
                <a:ea typeface="黑体" panose="02010609060101010101" pitchFamily="49" charset="-122"/>
                <a:cs typeface="黑体" panose="02010609060101010101" pitchFamily="49" charset="-122"/>
              </a:rPr>
              <a:t>一 、</a:t>
            </a:r>
            <a:r>
              <a:rPr lang="zh-CN" altLang="en-US" sz="2400" b="1" dirty="0">
                <a:latin typeface="黑体" panose="02010609060101010101" pitchFamily="49" charset="-122"/>
                <a:ea typeface="黑体" panose="02010609060101010101" pitchFamily="49" charset="-122"/>
                <a:cs typeface="黑体" panose="02010609060101010101" pitchFamily="49" charset="-122"/>
              </a:rPr>
              <a:t>功率的测量</a:t>
            </a:r>
            <a:endParaRPr lang="zh-CN" altLang="en-US" sz="24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97790" y="265129"/>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46227" y="1847955"/>
            <a:ext cx="447324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b="1"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rPr>
              <a:t>．功率表的正确接线</a:t>
            </a:r>
            <a:endParaRPr lang="zh-CN" altLang="en-US" sz="36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接线</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时应道</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循下列两</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条原则</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一</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是</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两个电流线圈</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a:t>
            </a:r>
            <a:r>
              <a:rPr lang="en-US" altLang="zh-CN" sz="24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a:t>
            </a:r>
            <a:r>
              <a:rPr lang="en-US" altLang="zh-CN" sz="24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可以任意串联接人被测三相三线制电路的两线，使通过线网的电流为三相电路的线电流，同时应注意将“发电机端”接到电源侧</a:t>
            </a:r>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二</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是两个电压线圈</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B</a:t>
            </a:r>
            <a:r>
              <a:rPr lang="en-US" altLang="zh-CN" sz="2400" b="1"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和</a:t>
            </a:r>
            <a:r>
              <a:rPr lang="en-US" altLang="zh-CN" sz="2400" b="1" dirty="0">
                <a:solidFill>
                  <a:schemeClr val="tx1"/>
                </a:solidFill>
                <a:latin typeface="黑体" panose="02010609060101010101" pitchFamily="49" charset="-122"/>
                <a:ea typeface="黑体" panose="02010609060101010101" pitchFamily="49" charset="-122"/>
                <a:cs typeface="黑体" panose="02010609060101010101" pitchFamily="49" charset="-122"/>
              </a:rPr>
              <a:t>B</a:t>
            </a:r>
            <a:r>
              <a:rPr lang="en-US" altLang="zh-CN" sz="2400" b="1"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通过</a:t>
            </a:r>
            <a:r>
              <a:rPr lang="en-US" altLang="zh-CN" sz="2400" i="1" dirty="0">
                <a:solidFill>
                  <a:schemeClr val="tx1"/>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端钮和</a:t>
            </a:r>
            <a:r>
              <a:rPr lang="en-US" altLang="zh-CN" sz="2400" i="1" dirty="0">
                <a:solidFill>
                  <a:schemeClr val="tx1"/>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端钮分别接至电流线圈</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a:t>
            </a:r>
            <a:r>
              <a:rPr lang="en-US" altLang="zh-CN" sz="24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和</a:t>
            </a:r>
            <a:r>
              <a:rPr lang="en-US"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A</a:t>
            </a:r>
            <a:r>
              <a:rPr lang="en-US" altLang="zh-CN" sz="24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3</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所在的线上，而</a:t>
            </a:r>
            <a:r>
              <a:rPr lang="en-US" altLang="zh-CN" sz="2400" i="1" dirty="0">
                <a:solidFill>
                  <a:schemeClr val="tx1"/>
                </a:solidFill>
                <a:latin typeface="黑体" panose="02010609060101010101" pitchFamily="49" charset="-122"/>
                <a:ea typeface="黑体" panose="02010609060101010101" pitchFamily="49" charset="-122"/>
                <a:cs typeface="黑体" panose="02010609060101010101" pitchFamily="49" charset="-122"/>
              </a:rPr>
              <a:t>U</a:t>
            </a:r>
            <a:r>
              <a:rPr lang="en-US" altLang="zh-CN" sz="2400" baseline="-25000" dirty="0">
                <a:solidFill>
                  <a:schemeClr val="tx1"/>
                </a:solidFill>
                <a:latin typeface="黑体" panose="02010609060101010101" pitchFamily="49" charset="-122"/>
                <a:ea typeface="黑体" panose="02010609060101010101" pitchFamily="49" charset="-122"/>
                <a:cs typeface="黑体" panose="02010609060101010101" pitchFamily="49" charset="-122"/>
              </a:rPr>
              <a:t>2</a:t>
            </a:r>
            <a:r>
              <a:rPr lang="zh-CN" altLang="zh-CN" sz="2400" dirty="0">
                <a:solidFill>
                  <a:schemeClr val="tx1"/>
                </a:solidFill>
                <a:latin typeface="黑体" panose="02010609060101010101" pitchFamily="49" charset="-122"/>
                <a:ea typeface="黑体" panose="02010609060101010101" pitchFamily="49" charset="-122"/>
                <a:cs typeface="黑体" panose="02010609060101010101" pitchFamily="49" charset="-122"/>
              </a:rPr>
              <a:t>端钮接至三相三线制电路的另一线上。</a:t>
            </a:r>
            <a:endPar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6" name="对象 5"/>
          <p:cNvGraphicFramePr>
            <a:graphicFrameLocks noChangeAspect="1"/>
          </p:cNvGraphicFramePr>
          <p:nvPr/>
        </p:nvGraphicFramePr>
        <p:xfrm>
          <a:off x="5360234" y="1847955"/>
          <a:ext cx="3172579" cy="3989283"/>
        </p:xfrm>
        <a:graphic>
          <a:graphicData uri="http://schemas.openxmlformats.org/presentationml/2006/ole">
            <mc:AlternateContent xmlns:mc="http://schemas.openxmlformats.org/markup-compatibility/2006">
              <mc:Choice xmlns:v="urn:schemas-microsoft-com:vml" Requires="v">
                <p:oleObj spid="_x0000_s1065" name="BMP 图像" r:id="rId3" imgW="923290" imgH="1161415" progId="Paint.Picture">
                  <p:embed/>
                </p:oleObj>
              </mc:Choice>
              <mc:Fallback>
                <p:oleObj name="BMP 图像" r:id="rId3" imgW="923290" imgH="1161415" progId="Paint.Picture">
                  <p:embed/>
                  <p:pic>
                    <p:nvPicPr>
                      <p:cNvPr id="0" name="Object 1"/>
                      <p:cNvPicPr>
                        <a:picLocks noChangeAspect="1" noChangeArrowheads="1"/>
                      </p:cNvPicPr>
                      <p:nvPr/>
                    </p:nvPicPr>
                    <p:blipFill>
                      <a:blip r:embed="rId4"/>
                      <a:srcRect/>
                      <a:stretch>
                        <a:fillRect/>
                      </a:stretch>
                    </p:blipFill>
                    <p:spPr bwMode="auto">
                      <a:xfrm>
                        <a:off x="5360234" y="1847955"/>
                        <a:ext cx="3172579" cy="3989283"/>
                      </a:xfrm>
                      <a:prstGeom prst="rect">
                        <a:avLst/>
                      </a:prstGeom>
                      <a:noFill/>
                    </p:spPr>
                  </p:pic>
                </p:oleObj>
              </mc:Fallback>
            </mc:AlternateContent>
          </a:graphicData>
        </a:graphic>
      </p:graphicFrame>
      <p:sp>
        <p:nvSpPr>
          <p:cNvPr id="2" name="Rectangle 2"/>
          <p:cNvSpPr txBox="1">
            <a:spLocks noChangeArrowheads="1"/>
          </p:cNvSpPr>
          <p:nvPr>
            <p:custDataLst>
              <p:tags r:id="rId5"/>
            </p:custDataLst>
          </p:nvPr>
        </p:nvSpPr>
        <p:spPr bwMode="auto">
          <a:xfrm>
            <a:off x="340360" y="1282402"/>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7" name="文本框 6"/>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51194" y="1695978"/>
            <a:ext cx="4327621" cy="484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en-US" altLang="zh-CN" b="1" dirty="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rPr>
              <a:t>．功率表的正确接线</a:t>
            </a:r>
            <a:endParaRPr lang="zh-CN" altLang="en-US" sz="36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三相</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功率表的面板上有</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10</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个接线端钮，其中电流端钮</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6</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个、电压端钮</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4</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个。接线时应注意将接中性线的端钮接至中性线上。三个电流线圈分别串联接至三根相线中，而三个电压线圈四分别接至各自电流线圈所在的相线上。</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7" name="对象 6"/>
          <p:cNvGraphicFramePr>
            <a:graphicFrameLocks noChangeAspect="1"/>
          </p:cNvGraphicFramePr>
          <p:nvPr/>
        </p:nvGraphicFramePr>
        <p:xfrm>
          <a:off x="5257933" y="2046522"/>
          <a:ext cx="3402896" cy="4141260"/>
        </p:xfrm>
        <a:graphic>
          <a:graphicData uri="http://schemas.openxmlformats.org/presentationml/2006/ole">
            <mc:AlternateContent xmlns:mc="http://schemas.openxmlformats.org/markup-compatibility/2006">
              <mc:Choice xmlns:v="urn:schemas-microsoft-com:vml" Requires="v">
                <p:oleObj spid="_x0000_s2089" name="BMP 图像" r:id="rId3" imgW="969010" imgH="1179830" progId="Paint.Picture">
                  <p:embed/>
                </p:oleObj>
              </mc:Choice>
              <mc:Fallback>
                <p:oleObj name="BMP 图像" r:id="rId3" imgW="969010" imgH="1179830" progId="Paint.Picture">
                  <p:embed/>
                  <p:pic>
                    <p:nvPicPr>
                      <p:cNvPr id="0" name="Object 1"/>
                      <p:cNvPicPr>
                        <a:picLocks noChangeAspect="1" noChangeArrowheads="1"/>
                      </p:cNvPicPr>
                      <p:nvPr/>
                    </p:nvPicPr>
                    <p:blipFill>
                      <a:blip r:embed="rId4"/>
                      <a:srcRect/>
                      <a:stretch>
                        <a:fillRect/>
                      </a:stretch>
                    </p:blipFill>
                    <p:spPr bwMode="auto">
                      <a:xfrm>
                        <a:off x="5257933" y="2046522"/>
                        <a:ext cx="3402896" cy="4141260"/>
                      </a:xfrm>
                      <a:prstGeom prst="rect">
                        <a:avLst/>
                      </a:prstGeom>
                      <a:noFill/>
                    </p:spPr>
                  </p:pic>
                </p:oleObj>
              </mc:Fallback>
            </mc:AlternateContent>
          </a:graphicData>
        </a:graphic>
      </p:graphicFrame>
      <p:sp>
        <p:nvSpPr>
          <p:cNvPr id="2" name="Rectangle 2"/>
          <p:cNvSpPr txBox="1">
            <a:spLocks noChangeArrowheads="1"/>
          </p:cNvSpPr>
          <p:nvPr>
            <p:custDataLst>
              <p:tags r:id="rId5"/>
            </p:custDataLst>
          </p:nvPr>
        </p:nvSpPr>
        <p:spPr bwMode="auto">
          <a:xfrm>
            <a:off x="468314" y="988949"/>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595196"/>
            <a:ext cx="8207375"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buFontTx/>
              <a:buNone/>
            </a:pPr>
            <a:r>
              <a:rPr lang="zh-CN" altLang="en-US"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en-US" altLang="zh-CN"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1</a:t>
            </a:r>
            <a:r>
              <a:rPr lang="zh-CN" altLang="en-US"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）测量直流功率</a:t>
            </a:r>
            <a:endParaRPr lang="zh-CN" altLang="en-US" sz="3600" b="1"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接线方法如</a:t>
            </a:r>
            <a:r>
              <a:rPr lang="zh-CN" altLang="zh-CN" sz="28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图（</a:t>
            </a:r>
            <a:r>
              <a:rPr lang="en-US"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c</a:t>
            </a:r>
            <a:r>
              <a:rPr lang="zh-CN" altLang="zh-CN" sz="2800" dirty="0">
                <a:solidFill>
                  <a:schemeClr val="tx1"/>
                </a:solidFill>
                <a:latin typeface="黑体" panose="02010609060101010101" pitchFamily="49" charset="-122"/>
                <a:ea typeface="黑体" panose="02010609060101010101" pitchFamily="49" charset="-122"/>
                <a:cs typeface="黑体" panose="02010609060101010101" pitchFamily="49" charset="-122"/>
              </a:rPr>
              <a:t>）所示，电流必须同时从电流、电压端流进。功率表的读数就是被测功率。</a:t>
            </a:r>
            <a:endParaRPr lang="zh-CN" altLang="en-US" sz="2800" dirty="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a:p>
            <a:pPr algn="l"/>
            <a:endParaRPr lang="zh-CN" altLang="en-US" sz="2800" dirty="0">
              <a:solidFill>
                <a:schemeClr val="dk1">
                  <a:tint val="75000"/>
                </a:schemeClr>
              </a:solidFill>
              <a:latin typeface="黑体" panose="02010609060101010101" pitchFamily="49" charset="-122"/>
              <a:ea typeface="黑体" panose="02010609060101010101" pitchFamily="49" charset="-122"/>
              <a:cs typeface="黑体" panose="02010609060101010101" pitchFamily="49" charset="-122"/>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347" y="3504603"/>
            <a:ext cx="8045306" cy="2585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custDataLst>
              <p:tags r:id="rId4"/>
            </p:custDataLst>
          </p:nvPr>
        </p:nvSpPr>
        <p:spPr bwMode="auto">
          <a:xfrm>
            <a:off x="468313" y="1000345"/>
            <a:ext cx="569658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一 、</a:t>
            </a:r>
            <a:r>
              <a:rPr lang="zh-CN" altLang="en-US" sz="2800" b="1" dirty="0">
                <a:latin typeface="黑体" panose="02010609060101010101" pitchFamily="49" charset="-122"/>
                <a:ea typeface="黑体" panose="02010609060101010101" pitchFamily="49" charset="-122"/>
                <a:cs typeface="黑体" panose="02010609060101010101" pitchFamily="49" charset="-122"/>
              </a:rPr>
              <a:t>功率的测量</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grpSp>
        <p:nvGrpSpPr>
          <p:cNvPr id="3" name="组合 2"/>
          <p:cNvGrpSpPr/>
          <p:nvPr/>
        </p:nvGrpSpPr>
        <p:grpSpPr>
          <a:xfrm>
            <a:off x="104140" y="361315"/>
            <a:ext cx="9046210" cy="523240"/>
            <a:chOff x="164" y="569"/>
            <a:chExt cx="14246" cy="824"/>
          </a:xfrm>
        </p:grpSpPr>
        <p:sp>
          <p:nvSpPr>
            <p:cNvPr id="6" name="文本框 5"/>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单元7.5　功率的测量</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SLIDE_BK_DARK_LIGHT" val="2"/>
  <p:tag name="KSO_WM_SLIDE_BACKGROUND_TYPE" val="general"/>
</p:tagLst>
</file>

<file path=ppt/tags/tag139.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SLIDE_BK_DARK_LIGHT" val="2"/>
  <p:tag name="KSO_WM_SLIDE_BACKGROUND_TYPE" val="general"/>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4.xml><?xml version="1.0" encoding="utf-8"?>
<p:tagLst xmlns:p="http://schemas.openxmlformats.org/presentationml/2006/main">
  <p:tag name="KSO_WM_SLIDE_BK_DARK_LIGHT" val="2"/>
  <p:tag name="KSO_WM_SLIDE_BACKGROUND_TYPE" val="general"/>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7.xml><?xml version="1.0" encoding="utf-8"?>
<p:tagLst xmlns:p="http://schemas.openxmlformats.org/presentationml/2006/main">
  <p:tag name="KSO_WM_SLIDE_BK_DARK_LIGHT" val="2"/>
  <p:tag name="KSO_WM_SLIDE_BACKGROUND_TYPE" val="general"/>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K_DARK_LIGHT" val="2"/>
  <p:tag name="KSO_WM_SLIDE_BACKGROUND_TYPE" val="general"/>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3.xml><?xml version="1.0" encoding="utf-8"?>
<p:tagLst xmlns:p="http://schemas.openxmlformats.org/presentationml/2006/main">
  <p:tag name="KSO_WM_SLIDE_BK_DARK_LIGHT" val="2"/>
  <p:tag name="KSO_WM_SLIDE_BACKGROUND_TYPE" val="general"/>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1.xml><?xml version="1.0" encoding="utf-8"?>
<p:tagLst xmlns:p="http://schemas.openxmlformats.org/presentationml/2006/main">
  <p:tag name="KSO_WM_SLIDE_BK_DARK_LIGHT" val="2"/>
  <p:tag name="KSO_WM_SLIDE_BACKGROUND_TYPE" val="general"/>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4.xml><?xml version="1.0" encoding="utf-8"?>
<p:tagLst xmlns:p="http://schemas.openxmlformats.org/presentationml/2006/main">
  <p:tag name="KSO_WM_SLIDE_BK_DARK_LIGHT" val="2"/>
  <p:tag name="KSO_WM_SLIDE_BACKGROUND_TYPE" val="general"/>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7.xml><?xml version="1.0" encoding="utf-8"?>
<p:tagLst xmlns:p="http://schemas.openxmlformats.org/presentationml/2006/main">
  <p:tag name="KSO_WM_SLIDE_BK_DARK_LIGHT" val="2"/>
  <p:tag name="KSO_WM_SLIDE_BACKGROUND_TYPE" val="general"/>
</p:tagLst>
</file>

<file path=ppt/tags/tag1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9.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K_DARK_LIGHT" val="2"/>
  <p:tag name="KSO_WM_SLIDE_BACKGROUND_TYPE" val="general"/>
</p:tagLst>
</file>

<file path=ppt/tags/tag1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3.xml><?xml version="1.0" encoding="utf-8"?>
<p:tagLst xmlns:p="http://schemas.openxmlformats.org/presentationml/2006/main">
  <p:tag name="KSO_WM_SLIDE_BK_DARK_LIGHT" val="2"/>
  <p:tag name="KSO_WM_SLIDE_BACKGROUND_TYPE" val="general"/>
</p:tagLst>
</file>

<file path=ppt/tags/tag1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5.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6.xml><?xml version="1.0" encoding="utf-8"?>
<p:tagLst xmlns:p="http://schemas.openxmlformats.org/presentationml/2006/main">
  <p:tag name="KSO_WM_SLIDE_BK_DARK_LIGHT" val="2"/>
  <p:tag name="KSO_WM_SLIDE_BACKGROUND_TYPE" val="general"/>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9.xml><?xml version="1.0" encoding="utf-8"?>
<p:tagLst xmlns:p="http://schemas.openxmlformats.org/presentationml/2006/main">
  <p:tag name="KSO_WM_SLIDE_BK_DARK_LIGHT" val="2"/>
  <p:tag name="KSO_WM_SLIDE_BACKGROUND_TYPE" val="gener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1.xml><?xml version="1.0" encoding="utf-8"?>
<p:tagLst xmlns:p="http://schemas.openxmlformats.org/presentationml/2006/main">
  <p:tag name="KSO_WM_SLIDE_BK_DARK_LIGHT" val="2"/>
  <p:tag name="KSO_WM_SLIDE_BACKGROUND_TYPE" val="general"/>
</p:tagLst>
</file>

<file path=ppt/tags/tag182.xml><?xml version="1.0" encoding="utf-8"?>
<p:tagLst xmlns:p="http://schemas.openxmlformats.org/presentationml/2006/main">
  <p:tag name="KSO_WM_SLIDE_BK_DARK_LIGHT" val="2"/>
  <p:tag name="KSO_WM_SLIDE_BACKGROUND_TYPE" val="general"/>
</p:tagLst>
</file>

<file path=ppt/tags/tag183.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84.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85.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3321</Words>
  <Application>WPS 演示</Application>
  <PresentationFormat>全屏显示(4:3)</PresentationFormat>
  <Paragraphs>335</Paragraphs>
  <Slides>21</Slides>
  <Notes>0</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3</vt:i4>
      </vt:variant>
      <vt:variant>
        <vt:lpstr>幻灯片标题</vt:lpstr>
      </vt:variant>
      <vt:variant>
        <vt:i4>21</vt:i4>
      </vt:variant>
    </vt:vector>
  </HeadingPairs>
  <TitlesOfParts>
    <vt:vector size="35" baseType="lpstr">
      <vt:lpstr>Arial</vt:lpstr>
      <vt:lpstr>宋体</vt:lpstr>
      <vt:lpstr>Wingdings</vt:lpstr>
      <vt:lpstr>Calibri</vt:lpstr>
      <vt:lpstr>Arial</vt:lpstr>
      <vt:lpstr>微软雅黑</vt:lpstr>
      <vt:lpstr>黑体</vt:lpstr>
      <vt:lpstr>Adobe 黑体 Std R</vt:lpstr>
      <vt:lpstr>Arial Unicode MS</vt:lpstr>
      <vt:lpstr>第一PPT模板网-WWW.1PPT.COM</vt:lpstr>
      <vt:lpstr>Office 主题</vt:lpstr>
      <vt:lpstr>Paint.Picture</vt:lpstr>
      <vt:lpstr>Paint.Picture</vt:lpstr>
      <vt:lpstr>Paint.Picture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1236</cp:revision>
  <dcterms:created xsi:type="dcterms:W3CDTF">2015-12-14T01:43:00Z</dcterms:created>
  <dcterms:modified xsi:type="dcterms:W3CDTF">2025-09-06T04:56:42Z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65D6E6FDC53844ECA224A56668D93F95_13</vt:lpwstr>
  </property>
  <property fmtid="{D5CDD505-2E9C-101B-9397-08002B2CF9AE}" pid="3" name="KSOProductBuildVer">
    <vt:lpwstr>2052-12.1.0.22529</vt:lpwstr>
  </property>
</Properties>
</file>